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4" r:id="rId1"/>
  </p:sldMasterIdLst>
  <p:sldIdLst>
    <p:sldId id="256" r:id="rId2"/>
    <p:sldId id="257" r:id="rId3"/>
    <p:sldId id="265" r:id="rId4"/>
    <p:sldId id="264" r:id="rId5"/>
    <p:sldId id="258" r:id="rId6"/>
    <p:sldId id="259" r:id="rId7"/>
    <p:sldId id="260" r:id="rId8"/>
    <p:sldId id="262" r:id="rId9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66A3"/>
    <a:srgbClr val="BC4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2956" autoAdjust="0"/>
  </p:normalViewPr>
  <p:slideViewPr>
    <p:cSldViewPr>
      <p:cViewPr varScale="1">
        <p:scale>
          <a:sx n="81" d="100"/>
          <a:sy n="81" d="100"/>
        </p:scale>
        <p:origin x="96" y="432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 humberto torres gaytan" userId="834fbf1f56ebf86a" providerId="LiveId" clId="{029CC500-9B42-4A0F-8EDC-1632A7DD9C18}"/>
    <pc:docChg chg="undo custSel modSld">
      <pc:chgData name="luis humberto torres gaytan" userId="834fbf1f56ebf86a" providerId="LiveId" clId="{029CC500-9B42-4A0F-8EDC-1632A7DD9C18}" dt="2022-05-05T23:35:59.901" v="36" actId="20577"/>
      <pc:docMkLst>
        <pc:docMk/>
      </pc:docMkLst>
      <pc:sldChg chg="addSp modSp mod">
        <pc:chgData name="luis humberto torres gaytan" userId="834fbf1f56ebf86a" providerId="LiveId" clId="{029CC500-9B42-4A0F-8EDC-1632A7DD9C18}" dt="2022-05-05T23:35:31.727" v="31" actId="339"/>
        <pc:sldMkLst>
          <pc:docMk/>
          <pc:sldMk cId="0" sldId="256"/>
        </pc:sldMkLst>
        <pc:spChg chg="mod">
          <ac:chgData name="luis humberto torres gaytan" userId="834fbf1f56ebf86a" providerId="LiveId" clId="{029CC500-9B42-4A0F-8EDC-1632A7DD9C18}" dt="2022-05-05T23:31:19.313" v="0" actId="13822"/>
          <ac:spMkLst>
            <pc:docMk/>
            <pc:sldMk cId="0" sldId="256"/>
            <ac:spMk id="3" creationId="{00000000-0000-0000-0000-000000000000}"/>
          </ac:spMkLst>
        </pc:spChg>
        <pc:spChg chg="mod">
          <ac:chgData name="luis humberto torres gaytan" userId="834fbf1f56ebf86a" providerId="LiveId" clId="{029CC500-9B42-4A0F-8EDC-1632A7DD9C18}" dt="2022-05-05T23:31:19.313" v="0" actId="13822"/>
          <ac:spMkLst>
            <pc:docMk/>
            <pc:sldMk cId="0" sldId="256"/>
            <ac:spMk id="4" creationId="{00000000-0000-0000-0000-000000000000}"/>
          </ac:spMkLst>
        </pc:spChg>
        <pc:spChg chg="mod">
          <ac:chgData name="luis humberto torres gaytan" userId="834fbf1f56ebf86a" providerId="LiveId" clId="{029CC500-9B42-4A0F-8EDC-1632A7DD9C18}" dt="2022-05-05T23:33:41.919" v="24" actId="1076"/>
          <ac:spMkLst>
            <pc:docMk/>
            <pc:sldMk cId="0" sldId="256"/>
            <ac:spMk id="5" creationId="{00000000-0000-0000-0000-000000000000}"/>
          </ac:spMkLst>
        </pc:spChg>
        <pc:spChg chg="mod">
          <ac:chgData name="luis humberto torres gaytan" userId="834fbf1f56ebf86a" providerId="LiveId" clId="{029CC500-9B42-4A0F-8EDC-1632A7DD9C18}" dt="2022-05-05T23:33:35.164" v="23" actId="403"/>
          <ac:spMkLst>
            <pc:docMk/>
            <pc:sldMk cId="0" sldId="256"/>
            <ac:spMk id="6" creationId="{00000000-0000-0000-0000-000000000000}"/>
          </ac:spMkLst>
        </pc:spChg>
        <pc:spChg chg="mod">
          <ac:chgData name="luis humberto torres gaytan" userId="834fbf1f56ebf86a" providerId="LiveId" clId="{029CC500-9B42-4A0F-8EDC-1632A7DD9C18}" dt="2022-05-05T23:31:35.199" v="4" actId="404"/>
          <ac:spMkLst>
            <pc:docMk/>
            <pc:sldMk cId="0" sldId="256"/>
            <ac:spMk id="7" creationId="{00000000-0000-0000-0000-000000000000}"/>
          </ac:spMkLst>
        </pc:spChg>
        <pc:cxnChg chg="add mod">
          <ac:chgData name="luis humberto torres gaytan" userId="834fbf1f56ebf86a" providerId="LiveId" clId="{029CC500-9B42-4A0F-8EDC-1632A7DD9C18}" dt="2022-05-05T23:35:31.727" v="31" actId="339"/>
          <ac:cxnSpMkLst>
            <pc:docMk/>
            <pc:sldMk cId="0" sldId="256"/>
            <ac:cxnSpMk id="21" creationId="{CC309275-391E-461A-AC56-042559D8FC6A}"/>
          </ac:cxnSpMkLst>
        </pc:cxnChg>
        <pc:cxnChg chg="add mod">
          <ac:chgData name="luis humberto torres gaytan" userId="834fbf1f56ebf86a" providerId="LiveId" clId="{029CC500-9B42-4A0F-8EDC-1632A7DD9C18}" dt="2022-05-05T23:35:31.727" v="31" actId="339"/>
          <ac:cxnSpMkLst>
            <pc:docMk/>
            <pc:sldMk cId="0" sldId="256"/>
            <ac:cxnSpMk id="24" creationId="{F0D47017-C373-439F-83AE-2892459FADB1}"/>
          </ac:cxnSpMkLst>
        </pc:cxnChg>
      </pc:sldChg>
      <pc:sldChg chg="modSp mod">
        <pc:chgData name="luis humberto torres gaytan" userId="834fbf1f56ebf86a" providerId="LiveId" clId="{029CC500-9B42-4A0F-8EDC-1632A7DD9C18}" dt="2022-05-05T23:35:59.901" v="36" actId="20577"/>
        <pc:sldMkLst>
          <pc:docMk/>
          <pc:sldMk cId="3300847882" sldId="262"/>
        </pc:sldMkLst>
        <pc:spChg chg="mod">
          <ac:chgData name="luis humberto torres gaytan" userId="834fbf1f56ebf86a" providerId="LiveId" clId="{029CC500-9B42-4A0F-8EDC-1632A7DD9C18}" dt="2022-05-05T23:35:59.901" v="36" actId="20577"/>
          <ac:spMkLst>
            <pc:docMk/>
            <pc:sldMk cId="3300847882" sldId="262"/>
            <ac:spMk id="10" creationId="{B733904F-DCEA-4AE5-8B3A-DCA03F2AAFC1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14183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28374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9174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99376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25704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17598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7475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260022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79057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2116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961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1506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3924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0281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5795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7955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7215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F15528-21DE-4FAA-801E-634DDDAF4B2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18508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352478" y="158074"/>
            <a:ext cx="8829235" cy="1130942"/>
            <a:chOff x="825362" y="106709"/>
            <a:chExt cx="8686165" cy="1588770"/>
          </a:xfrm>
        </p:grpSpPr>
        <p:sp>
          <p:nvSpPr>
            <p:cNvPr id="3" name="object 3"/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solidFill>
              <a:srgbClr val="3666A3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4214448" y="2390418"/>
            <a:ext cx="7529441" cy="12541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600" b="1" i="1" spc="-10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Arquitectura</a:t>
            </a:r>
            <a:r>
              <a:rPr sz="3600" b="1" i="1" spc="-50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 </a:t>
            </a:r>
            <a:r>
              <a:rPr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de</a:t>
            </a:r>
            <a:r>
              <a:rPr sz="3600" b="1" i="1" spc="-40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 </a:t>
            </a:r>
            <a:r>
              <a:rPr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comp</a:t>
            </a:r>
            <a:r>
              <a:rPr lang="es-MX"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u</a:t>
            </a:r>
            <a:r>
              <a:rPr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t</a:t>
            </a:r>
            <a:r>
              <a:rPr lang="es-MX" sz="3600" b="1" i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adoras</a:t>
            </a:r>
          </a:p>
          <a:p>
            <a:pPr algn="ctr">
              <a:lnSpc>
                <a:spcPct val="100000"/>
              </a:lnSpc>
              <a:spcBef>
                <a:spcPts val="100"/>
              </a:spcBef>
            </a:pPr>
            <a:endParaRPr lang="es-MX" sz="1500" b="1" i="1" spc="-5" dirty="0">
              <a:solidFill>
                <a:srgbClr val="FFFFFF"/>
              </a:solidFill>
              <a:latin typeface="Bell MT" panose="02020503060305020303" pitchFamily="18" charset="0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lang="es-MX" sz="2800" b="1" spc="-5" dirty="0">
                <a:solidFill>
                  <a:srgbClr val="FFFFFF"/>
                </a:solidFill>
                <a:latin typeface="Bell MT" panose="02020503060305020303" pitchFamily="18" charset="0"/>
                <a:cs typeface="Cambria"/>
              </a:rPr>
              <a:t>Procesadores INTEL</a:t>
            </a:r>
            <a:endParaRPr lang="es-MX" sz="2800" dirty="0">
              <a:latin typeface="Bell MT" panose="02020503060305020303" pitchFamily="18" charset="0"/>
              <a:cs typeface="Cambri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35756" y="4247713"/>
            <a:ext cx="8086827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890" algn="ctr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Nombre</a:t>
            </a:r>
            <a:r>
              <a:rPr sz="2400" b="1" spc="-3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del</a:t>
            </a:r>
            <a:r>
              <a:rPr sz="2400" b="1" spc="-30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alumno:</a:t>
            </a:r>
            <a:endParaRPr sz="2400" dirty="0">
              <a:latin typeface="Bahnschrift Light" panose="020B0502040204020203" pitchFamily="34" charset="0"/>
              <a:cs typeface="Cambria"/>
            </a:endParaRPr>
          </a:p>
          <a:p>
            <a:pPr algn="ctr">
              <a:lnSpc>
                <a:spcPct val="100000"/>
              </a:lnSpc>
            </a:pPr>
            <a:r>
              <a:rPr lang="es-MX" sz="2400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Brayan Alfredo Valdez Martinez</a:t>
            </a:r>
            <a:endParaRPr sz="2400" dirty="0">
              <a:latin typeface="Bahnschrift Light" panose="020B0502040204020203" pitchFamily="34" charset="0"/>
              <a:cs typeface="Cambria"/>
            </a:endParaRPr>
          </a:p>
          <a:p>
            <a:pPr marL="6985" algn="ctr">
              <a:lnSpc>
                <a:spcPct val="100000"/>
              </a:lnSpc>
            </a:pP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Numero</a:t>
            </a:r>
            <a:r>
              <a:rPr sz="2400" b="1" spc="-3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de</a:t>
            </a:r>
            <a:r>
              <a:rPr sz="2400" b="1" spc="-30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control:</a:t>
            </a:r>
            <a:endParaRPr sz="2400" dirty="0">
              <a:latin typeface="Bahnschrift Light" panose="020B0502040204020203" pitchFamily="34" charset="0"/>
              <a:cs typeface="Cambria"/>
            </a:endParaRPr>
          </a:p>
          <a:p>
            <a:pPr marL="8255" algn="ctr">
              <a:lnSpc>
                <a:spcPct val="100000"/>
              </a:lnSpc>
            </a:pPr>
            <a:r>
              <a:rPr sz="2400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2005</a:t>
            </a:r>
            <a:r>
              <a:rPr lang="es-MX" sz="2400" spc="-5" dirty="0">
                <a:solidFill>
                  <a:srgbClr val="FFFFFF"/>
                </a:solidFill>
                <a:latin typeface="Bahnschrift Light" panose="020B0502040204020203" pitchFamily="34" charset="0"/>
                <a:cs typeface="Cambria"/>
              </a:rPr>
              <a:t>1304</a:t>
            </a:r>
            <a:endParaRPr sz="2400" dirty="0">
              <a:latin typeface="Bahnschrift Light" panose="020B0502040204020203" pitchFamily="34" charset="0"/>
              <a:cs typeface="Cambria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794738" y="474573"/>
            <a:ext cx="7944717" cy="502702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2779395" marR="5080" indent="-2767330">
              <a:lnSpc>
                <a:spcPct val="100299"/>
              </a:lnSpc>
              <a:spcBef>
                <a:spcPts val="80"/>
              </a:spcBef>
            </a:pPr>
            <a:r>
              <a:rPr sz="3200" b="1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INSTITUTO </a:t>
            </a:r>
            <a:r>
              <a:rPr sz="3200" b="1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TECNOLÓGICO </a:t>
            </a:r>
            <a:r>
              <a:rPr sz="3200" b="1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DE </a:t>
            </a:r>
            <a:r>
              <a:rPr sz="3200" b="1" spc="-10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 </a:t>
            </a:r>
            <a:r>
              <a:rPr sz="3200" b="1" spc="-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SALTILLO</a:t>
            </a:r>
            <a:endParaRPr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pitchFamily="34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72283" y="0"/>
            <a:ext cx="1726946" cy="1628292"/>
          </a:xfrm>
          <a:prstGeom prst="rect">
            <a:avLst/>
          </a:prstGeom>
        </p:spPr>
      </p:pic>
      <p:pic>
        <p:nvPicPr>
          <p:cNvPr id="1026" name="Picture 2" descr="Intel lanza los primeros procesadores Alder Lake de 12ª generación">
            <a:extLst>
              <a:ext uri="{FF2B5EF4-FFF2-40B4-BE49-F238E27FC236}">
                <a16:creationId xmlns:a16="http://schemas.microsoft.com/office/drawing/2014/main" id="{99D1AE46-D6A5-44B6-9FE2-CD98F5439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029584"/>
            <a:ext cx="4214343" cy="237056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object 2">
            <a:extLst>
              <a:ext uri="{FF2B5EF4-FFF2-40B4-BE49-F238E27FC236}">
                <a16:creationId xmlns:a16="http://schemas.microsoft.com/office/drawing/2014/main" id="{DA690466-19CA-4738-A599-F5BA6DA50847}"/>
              </a:ext>
            </a:extLst>
          </p:cNvPr>
          <p:cNvGrpSpPr/>
          <p:nvPr/>
        </p:nvGrpSpPr>
        <p:grpSpPr>
          <a:xfrm>
            <a:off x="-3016881" y="5725069"/>
            <a:ext cx="7030703" cy="780039"/>
            <a:chOff x="825362" y="106709"/>
            <a:chExt cx="8686165" cy="1588770"/>
          </a:xfrm>
          <a:solidFill>
            <a:srgbClr val="3666A3"/>
          </a:solidFill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</p:grpSpPr>
        <p:sp>
          <p:nvSpPr>
            <p:cNvPr id="14" name="object 3">
              <a:extLst>
                <a:ext uri="{FF2B5EF4-FFF2-40B4-BE49-F238E27FC236}">
                  <a16:creationId xmlns:a16="http://schemas.microsoft.com/office/drawing/2014/main" id="{8317B354-EEC3-41A5-AE8B-0620617DAC26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5" name="object 4">
              <a:extLst>
                <a:ext uri="{FF2B5EF4-FFF2-40B4-BE49-F238E27FC236}">
                  <a16:creationId xmlns:a16="http://schemas.microsoft.com/office/drawing/2014/main" id="{347BA088-548C-45C0-BF9F-142733D918E4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6" name="object 7">
            <a:extLst>
              <a:ext uri="{FF2B5EF4-FFF2-40B4-BE49-F238E27FC236}">
                <a16:creationId xmlns:a16="http://schemas.microsoft.com/office/drawing/2014/main" id="{2D3775A6-6BE2-43BF-A850-F02DA8D6C0C4}"/>
              </a:ext>
            </a:extLst>
          </p:cNvPr>
          <p:cNvSpPr txBox="1">
            <a:spLocks/>
          </p:cNvSpPr>
          <p:nvPr/>
        </p:nvSpPr>
        <p:spPr>
          <a:xfrm>
            <a:off x="971135" y="5863738"/>
            <a:ext cx="2732197" cy="502702"/>
          </a:xfrm>
          <a:prstGeom prst="rect">
            <a:avLst/>
          </a:prstGeom>
        </p:spPr>
        <p:txBody>
          <a:bodyPr vert="horz" wrap="square" lIns="0" tIns="10160" rIns="0" bIns="0" rtlCol="0" anchor="ctr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2779395" marR="5080" indent="-2767330">
              <a:lnSpc>
                <a:spcPct val="100299"/>
              </a:lnSpc>
              <a:spcBef>
                <a:spcPts val="80"/>
              </a:spcBef>
            </a:pPr>
            <a:r>
              <a:rPr lang="es-MX" b="1" spc="-1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06/05/2022</a:t>
            </a:r>
            <a:endParaRPr lang="es-MX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pitchFamily="34" charset="0"/>
            </a:endParaRP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1D5E6AC-56EA-4EF4-B839-A712C5CA5F85}"/>
              </a:ext>
            </a:extLst>
          </p:cNvPr>
          <p:cNvCxnSpPr/>
          <p:nvPr/>
        </p:nvCxnSpPr>
        <p:spPr>
          <a:xfrm>
            <a:off x="4876800" y="3823143"/>
            <a:ext cx="6084000" cy="23278"/>
          </a:xfrm>
          <a:prstGeom prst="line">
            <a:avLst/>
          </a:prstGeom>
          <a:ln w="44450">
            <a:solidFill>
              <a:srgbClr val="3666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2AAD35AD-9A4C-4327-BE28-DC46750EC960}"/>
              </a:ext>
            </a:extLst>
          </p:cNvPr>
          <p:cNvCxnSpPr>
            <a:cxnSpLocks/>
          </p:cNvCxnSpPr>
          <p:nvPr/>
        </p:nvCxnSpPr>
        <p:spPr>
          <a:xfrm>
            <a:off x="5867400" y="2173924"/>
            <a:ext cx="4419600" cy="4209"/>
          </a:xfrm>
          <a:prstGeom prst="line">
            <a:avLst/>
          </a:prstGeom>
          <a:ln w="44450">
            <a:solidFill>
              <a:srgbClr val="3666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380A4D22-E278-4698-835E-86E671109119}"/>
              </a:ext>
            </a:extLst>
          </p:cNvPr>
          <p:cNvCxnSpPr>
            <a:cxnSpLocks/>
          </p:cNvCxnSpPr>
          <p:nvPr/>
        </p:nvCxnSpPr>
        <p:spPr>
          <a:xfrm>
            <a:off x="6231980" y="4114800"/>
            <a:ext cx="3494375" cy="0"/>
          </a:xfrm>
          <a:prstGeom prst="line">
            <a:avLst/>
          </a:prstGeom>
          <a:ln w="44450">
            <a:solidFill>
              <a:srgbClr val="3666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528F9FC3-7FFF-46E7-BB70-4016C8AEDAB5}"/>
              </a:ext>
            </a:extLst>
          </p:cNvPr>
          <p:cNvCxnSpPr>
            <a:cxnSpLocks/>
          </p:cNvCxnSpPr>
          <p:nvPr/>
        </p:nvCxnSpPr>
        <p:spPr>
          <a:xfrm>
            <a:off x="5867400" y="5974698"/>
            <a:ext cx="4267200" cy="0"/>
          </a:xfrm>
          <a:prstGeom prst="line">
            <a:avLst/>
          </a:prstGeom>
          <a:ln w="44450">
            <a:solidFill>
              <a:srgbClr val="3666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object 2">
            <a:extLst>
              <a:ext uri="{FF2B5EF4-FFF2-40B4-BE49-F238E27FC236}">
                <a16:creationId xmlns:a16="http://schemas.microsoft.com/office/drawing/2014/main" id="{5D1297D2-7297-4402-91D1-1F084E188161}"/>
              </a:ext>
            </a:extLst>
          </p:cNvPr>
          <p:cNvGrpSpPr/>
          <p:nvPr/>
        </p:nvGrpSpPr>
        <p:grpSpPr>
          <a:xfrm>
            <a:off x="2466349" y="181862"/>
            <a:ext cx="7030703" cy="780039"/>
            <a:chOff x="825362" y="106709"/>
            <a:chExt cx="8686165" cy="1588770"/>
          </a:xfrm>
          <a:solidFill>
            <a:srgbClr val="3666A3"/>
          </a:solidFill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</p:grpSpPr>
        <p:sp>
          <p:nvSpPr>
            <p:cNvPr id="17" name="object 3">
              <a:extLst>
                <a:ext uri="{FF2B5EF4-FFF2-40B4-BE49-F238E27FC236}">
                  <a16:creationId xmlns:a16="http://schemas.microsoft.com/office/drawing/2014/main" id="{C56A3487-0980-40A5-AC65-7E36A0D74199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01B3E94E-4ACD-4E05-8B9E-D959D3AB3E41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6" name="Título 9">
            <a:extLst>
              <a:ext uri="{FF2B5EF4-FFF2-40B4-BE49-F238E27FC236}">
                <a16:creationId xmlns:a16="http://schemas.microsoft.com/office/drawing/2014/main" id="{5E82D9AF-BF6F-46C1-B3E1-F3D73B2F48FA}"/>
              </a:ext>
            </a:extLst>
          </p:cNvPr>
          <p:cNvSpPr txBox="1">
            <a:spLocks/>
          </p:cNvSpPr>
          <p:nvPr/>
        </p:nvSpPr>
        <p:spPr>
          <a:xfrm>
            <a:off x="2564850" y="186538"/>
            <a:ext cx="6870682" cy="770686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b="1" dirty="0"/>
              <a:t>Descripción de las generaciones</a:t>
            </a:r>
          </a:p>
        </p:txBody>
      </p:sp>
      <p:pic>
        <p:nvPicPr>
          <p:cNvPr id="2052" name="Picture 4" descr="GUÍA DEFINITIVA 2020 PROCESADORES INTEL - Core i3 - i5 - i7 - i9 - Deak  Mobo - YouTube">
            <a:extLst>
              <a:ext uri="{FF2B5EF4-FFF2-40B4-BE49-F238E27FC236}">
                <a16:creationId xmlns:a16="http://schemas.microsoft.com/office/drawing/2014/main" id="{BEF96518-6838-4349-8631-DA21B073A2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42" b="8889"/>
          <a:stretch/>
        </p:blipFill>
        <p:spPr bwMode="auto">
          <a:xfrm>
            <a:off x="2591570" y="4558564"/>
            <a:ext cx="7015284" cy="18415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65BEBA1-D7D7-4BE3-A4D2-E46D1FB196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49" t="30000" r="10416" b="23333"/>
          <a:stretch/>
        </p:blipFill>
        <p:spPr>
          <a:xfrm>
            <a:off x="2591569" y="1155220"/>
            <a:ext cx="701528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07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ecanismos para interpretar el tipo de procesador Intel – Palentino Blog">
            <a:extLst>
              <a:ext uri="{FF2B5EF4-FFF2-40B4-BE49-F238E27FC236}">
                <a16:creationId xmlns:a16="http://schemas.microsoft.com/office/drawing/2014/main" id="{67D9F62E-6C0D-4053-B75F-2193FF987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039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5AC71B98-3B00-4375-B22E-825265F68E83}"/>
              </a:ext>
            </a:extLst>
          </p:cNvPr>
          <p:cNvSpPr txBox="1"/>
          <p:nvPr/>
        </p:nvSpPr>
        <p:spPr>
          <a:xfrm>
            <a:off x="381438" y="4542685"/>
            <a:ext cx="67002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b="1" dirty="0">
                <a:solidFill>
                  <a:srgbClr val="0070C0"/>
                </a:solidFill>
                <a:latin typeface="Calisto MT" panose="02040603050505030304"/>
              </a:rPr>
              <a:t>Gráficos del procesador: </a:t>
            </a:r>
            <a:r>
              <a:rPr lang="es-MX" sz="2000" dirty="0">
                <a:latin typeface="Bahnschrift Condensed" panose="020B0502040204020203" pitchFamily="34" charset="0"/>
              </a:rPr>
              <a:t>Los gráficos de procesador tienen que ver con el circuito de procesamiento de gráficos integrado en el procesador, lo cual brinda la funcionalidad de gráficos, cómputo, multimedia y pantalla. Los gráficos Intel®, los gráficos Iris™ y los gráficos Iris Pro mejoran la conversión de multimedia, la velocidad de fotogramas y el vídeo 4K Ultra HD (UHD). Consulte la página tecnología de gráficos Intel® para obtener más información.</a:t>
            </a:r>
            <a:endParaRPr lang="es-MX" sz="1600" dirty="0">
              <a:latin typeface="Bahnschrift Condensed" panose="020B0502040204020203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B8AC3BB-B477-42CD-8557-3B85E9C20A5C}"/>
              </a:ext>
            </a:extLst>
          </p:cNvPr>
          <p:cNvSpPr txBox="1"/>
          <p:nvPr/>
        </p:nvSpPr>
        <p:spPr>
          <a:xfrm>
            <a:off x="381000" y="1145597"/>
            <a:ext cx="601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rPr>
              <a:t>Cantidad de núcleos: </a:t>
            </a:r>
            <a:r>
              <a:rPr kumimoji="0" lang="es-MX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Núcleos es un término de hardware que describe el número de unidades de procesamiento independientes en un componente computacional individual (matriz o chip).</a:t>
            </a:r>
            <a:endParaRPr kumimoji="0" lang="es-MX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Condensed" panose="020B0502040204020203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B3508E91-4F71-4748-A511-1BBD39309958}"/>
              </a:ext>
            </a:extLst>
          </p:cNvPr>
          <p:cNvSpPr txBox="1"/>
          <p:nvPr/>
        </p:nvSpPr>
        <p:spPr>
          <a:xfrm>
            <a:off x="380448" y="2195744"/>
            <a:ext cx="609655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rPr>
              <a:t>Litografía: </a:t>
            </a:r>
            <a:r>
              <a:rPr kumimoji="0" lang="es-MX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Litografía se refiere a la tecnología de semiconducción que se utiliza para fabricar el circuito integrado, indicada en nanómetros (nm), y es un indicador del tamaño de las funciones incluidas en el semiconductor.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79D4D0F-CD76-41ED-A4DE-4D4E56F4A404}"/>
              </a:ext>
            </a:extLst>
          </p:cNvPr>
          <p:cNvSpPr txBox="1"/>
          <p:nvPr/>
        </p:nvSpPr>
        <p:spPr>
          <a:xfrm>
            <a:off x="6629400" y="2103509"/>
            <a:ext cx="54102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>
                <a:solidFill>
                  <a:srgbClr val="0070C0"/>
                </a:solidFill>
                <a:latin typeface="Calisto MT" panose="02040603050505030304" pitchFamily="18" charset="0"/>
              </a:rPr>
              <a:t>Cantidad de subprocesos: </a:t>
            </a:r>
            <a:r>
              <a:rPr lang="es-MX" sz="1900" dirty="0">
                <a:latin typeface="Bahnschrift Condensed" panose="020B0502040204020203" pitchFamily="34" charset="0"/>
              </a:rPr>
              <a:t>Un hilo, o hilo de ejecución, es un término de software para la secuencia de instrucciones de orden básico que puede pasar por o procesarse en un núcleo de CPU individual.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681B35A7-FEFF-402B-B84A-D213173A68D9}"/>
              </a:ext>
            </a:extLst>
          </p:cNvPr>
          <p:cNvSpPr txBox="1"/>
          <p:nvPr/>
        </p:nvSpPr>
        <p:spPr>
          <a:xfrm>
            <a:off x="365604" y="3369746"/>
            <a:ext cx="670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rPr>
              <a:t>Frecuencia turbo máxima: </a:t>
            </a:r>
            <a:r>
              <a:rPr kumimoji="0" lang="es-MX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La frecuencia turbo máxima es la frecuencia máxima de un solo núcleo, a la cual el procesador puede operar haciendo uso de la Tecnología Intel® Turbo </a:t>
            </a:r>
            <a:r>
              <a:rPr kumimoji="0" lang="es-MX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Boost</a:t>
            </a:r>
            <a:r>
              <a:rPr kumimoji="0" lang="es-MX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, y, si está presente, Intel® </a:t>
            </a:r>
            <a:r>
              <a:rPr kumimoji="0" lang="es-MX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Thermal</a:t>
            </a:r>
            <a:r>
              <a:rPr kumimoji="0" lang="es-MX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 </a:t>
            </a:r>
            <a:r>
              <a:rPr kumimoji="0" lang="es-MX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Velocity</a:t>
            </a:r>
            <a:r>
              <a:rPr kumimoji="0" lang="es-MX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 </a:t>
            </a:r>
            <a:r>
              <a:rPr kumimoji="0" lang="es-MX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Boost</a:t>
            </a:r>
            <a:r>
              <a:rPr kumimoji="0" lang="es-MX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. La frecuencia se mide en giga Hertz (GHz) o mil millones de ciclos por segundo.</a:t>
            </a:r>
          </a:p>
          <a:p>
            <a:endParaRPr lang="es-MX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411B397-DD27-40A0-9333-D687192BBD91}"/>
              </a:ext>
            </a:extLst>
          </p:cNvPr>
          <p:cNvSpPr txBox="1"/>
          <p:nvPr/>
        </p:nvSpPr>
        <p:spPr>
          <a:xfrm>
            <a:off x="7162800" y="3403270"/>
            <a:ext cx="502920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rPr>
              <a:t>Caché: </a:t>
            </a:r>
            <a:r>
              <a:rPr kumimoji="0" lang="es-MX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El Caché de CPU es un área de memoria rápida ubicada en el procesador. El Caché inteligente Intel® se refiere a la arquitectura que permite a todos los núcleos compartir dinámicamente el acceso al caché de alto nivel.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8B51C7A1-329F-4C9B-BB36-F79010DC4390}"/>
              </a:ext>
            </a:extLst>
          </p:cNvPr>
          <p:cNvSpPr txBox="1"/>
          <p:nvPr/>
        </p:nvSpPr>
        <p:spPr>
          <a:xfrm>
            <a:off x="6629400" y="1170290"/>
            <a:ext cx="541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rPr>
              <a:t>Tamaño memoria máximo: </a:t>
            </a:r>
            <a:r>
              <a:rPr kumimoji="0" lang="es-MX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Condensed" panose="020B0502040204020203" pitchFamily="34" charset="0"/>
              </a:rPr>
              <a:t>El máximo tamaño de memoria se refiere a la capacidad máxima de memoria que admite el procesador.</a:t>
            </a:r>
            <a:endParaRPr kumimoji="0" lang="es-MX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Condensed" panose="020B0502040204020203" pitchFamily="34" charset="0"/>
            </a:endParaRPr>
          </a:p>
        </p:txBody>
      </p:sp>
      <p:grpSp>
        <p:nvGrpSpPr>
          <p:cNvPr id="14" name="object 2">
            <a:extLst>
              <a:ext uri="{FF2B5EF4-FFF2-40B4-BE49-F238E27FC236}">
                <a16:creationId xmlns:a16="http://schemas.microsoft.com/office/drawing/2014/main" id="{5D1297D2-7297-4402-91D1-1F084E188161}"/>
              </a:ext>
            </a:extLst>
          </p:cNvPr>
          <p:cNvGrpSpPr/>
          <p:nvPr/>
        </p:nvGrpSpPr>
        <p:grpSpPr>
          <a:xfrm>
            <a:off x="2466349" y="181862"/>
            <a:ext cx="7030703" cy="780039"/>
            <a:chOff x="825362" y="106709"/>
            <a:chExt cx="8686165" cy="1588770"/>
          </a:xfrm>
          <a:solidFill>
            <a:srgbClr val="3666A3"/>
          </a:solidFill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</p:grpSpPr>
        <p:sp>
          <p:nvSpPr>
            <p:cNvPr id="17" name="object 3">
              <a:extLst>
                <a:ext uri="{FF2B5EF4-FFF2-40B4-BE49-F238E27FC236}">
                  <a16:creationId xmlns:a16="http://schemas.microsoft.com/office/drawing/2014/main" id="{C56A3487-0980-40A5-AC65-7E36A0D74199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01B3E94E-4ACD-4E05-8B9E-D959D3AB3E41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6" name="Título 9">
            <a:extLst>
              <a:ext uri="{FF2B5EF4-FFF2-40B4-BE49-F238E27FC236}">
                <a16:creationId xmlns:a16="http://schemas.microsoft.com/office/drawing/2014/main" id="{5E82D9AF-BF6F-46C1-B3E1-F3D73B2F48FA}"/>
              </a:ext>
            </a:extLst>
          </p:cNvPr>
          <p:cNvSpPr txBox="1">
            <a:spLocks/>
          </p:cNvSpPr>
          <p:nvPr/>
        </p:nvSpPr>
        <p:spPr>
          <a:xfrm>
            <a:off x="2564850" y="186538"/>
            <a:ext cx="6870682" cy="770686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b="1" dirty="0"/>
              <a:t>Descripción de las Características</a:t>
            </a:r>
          </a:p>
        </p:txBody>
      </p:sp>
      <p:pic>
        <p:nvPicPr>
          <p:cNvPr id="2050" name="Picture 2" descr="El CEO de Intel es todavía más pesimista y cree que la escasez de  semiconductores se alargará hasta el 2024">
            <a:extLst>
              <a:ext uri="{FF2B5EF4-FFF2-40B4-BE49-F238E27FC236}">
                <a16:creationId xmlns:a16="http://schemas.microsoft.com/office/drawing/2014/main" id="{EBC3DA8D-D0CB-4D8B-8A75-0B64D97F9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4773310"/>
            <a:ext cx="2949364" cy="18288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39898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object 2">
            <a:extLst>
              <a:ext uri="{FF2B5EF4-FFF2-40B4-BE49-F238E27FC236}">
                <a16:creationId xmlns:a16="http://schemas.microsoft.com/office/drawing/2014/main" id="{4F1B0B83-48F6-4827-B4DF-C4B4F10ED1A6}"/>
              </a:ext>
            </a:extLst>
          </p:cNvPr>
          <p:cNvGrpSpPr/>
          <p:nvPr/>
        </p:nvGrpSpPr>
        <p:grpSpPr>
          <a:xfrm>
            <a:off x="3047999" y="101086"/>
            <a:ext cx="5715001" cy="748172"/>
            <a:chOff x="825362" y="106709"/>
            <a:chExt cx="8686165" cy="1588770"/>
          </a:xfrm>
          <a:solidFill>
            <a:srgbClr val="3666A3"/>
          </a:solidFill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</p:grpSpPr>
        <p:sp>
          <p:nvSpPr>
            <p:cNvPr id="8" name="object 3">
              <a:extLst>
                <a:ext uri="{FF2B5EF4-FFF2-40B4-BE49-F238E27FC236}">
                  <a16:creationId xmlns:a16="http://schemas.microsoft.com/office/drawing/2014/main" id="{9E00E92A-7A79-4A5D-8682-0489CAF830C4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9" name="object 4">
              <a:extLst>
                <a:ext uri="{FF2B5EF4-FFF2-40B4-BE49-F238E27FC236}">
                  <a16:creationId xmlns:a16="http://schemas.microsoft.com/office/drawing/2014/main" id="{66AD8722-774D-4268-B1F2-590D0EBA8F01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B847AA33-F7F8-4DCB-8BA7-8E8D6619B5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22013" y="4114800"/>
            <a:ext cx="3014572" cy="201092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ítulo 9">
            <a:extLst>
              <a:ext uri="{FF2B5EF4-FFF2-40B4-BE49-F238E27FC236}">
                <a16:creationId xmlns:a16="http://schemas.microsoft.com/office/drawing/2014/main" id="{B733904F-DCEA-4AE5-8B3A-DCA03F2AA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195" y="0"/>
            <a:ext cx="4534206" cy="959510"/>
          </a:xfrm>
        </p:spPr>
        <p:txBody>
          <a:bodyPr/>
          <a:lstStyle/>
          <a:p>
            <a:pPr algn="ctr"/>
            <a:r>
              <a:rPr lang="es-MX" b="1" dirty="0"/>
              <a:t>Intel Core i9-12900K</a:t>
            </a:r>
          </a:p>
        </p:txBody>
      </p:sp>
      <p:graphicFrame>
        <p:nvGraphicFramePr>
          <p:cNvPr id="12" name="Tabla 12">
            <a:extLst>
              <a:ext uri="{FF2B5EF4-FFF2-40B4-BE49-F238E27FC236}">
                <a16:creationId xmlns:a16="http://schemas.microsoft.com/office/drawing/2014/main" id="{2888458F-D656-4322-8C00-213E0741C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3598916"/>
              </p:ext>
            </p:extLst>
          </p:nvPr>
        </p:nvGraphicFramePr>
        <p:xfrm>
          <a:off x="495301" y="1295400"/>
          <a:ext cx="11201398" cy="2373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445">
                  <a:extLst>
                    <a:ext uri="{9D8B030D-6E8A-4147-A177-3AD203B41FA5}">
                      <a16:colId xmlns:a16="http://schemas.microsoft.com/office/drawing/2014/main" val="1496467455"/>
                    </a:ext>
                  </a:extLst>
                </a:gridCol>
                <a:gridCol w="1308217">
                  <a:extLst>
                    <a:ext uri="{9D8B030D-6E8A-4147-A177-3AD203B41FA5}">
                      <a16:colId xmlns:a16="http://schemas.microsoft.com/office/drawing/2014/main" val="3228716849"/>
                    </a:ext>
                  </a:extLst>
                </a:gridCol>
                <a:gridCol w="1038534">
                  <a:extLst>
                    <a:ext uri="{9D8B030D-6E8A-4147-A177-3AD203B41FA5}">
                      <a16:colId xmlns:a16="http://schemas.microsoft.com/office/drawing/2014/main" val="1970848389"/>
                    </a:ext>
                  </a:extLst>
                </a:gridCol>
                <a:gridCol w="1517865">
                  <a:extLst>
                    <a:ext uri="{9D8B030D-6E8A-4147-A177-3AD203B41FA5}">
                      <a16:colId xmlns:a16="http://schemas.microsoft.com/office/drawing/2014/main" val="1273346719"/>
                    </a:ext>
                  </a:extLst>
                </a:gridCol>
                <a:gridCol w="1597751">
                  <a:extLst>
                    <a:ext uri="{9D8B030D-6E8A-4147-A177-3AD203B41FA5}">
                      <a16:colId xmlns:a16="http://schemas.microsoft.com/office/drawing/2014/main" val="638556970"/>
                    </a:ext>
                  </a:extLst>
                </a:gridCol>
                <a:gridCol w="1677636">
                  <a:extLst>
                    <a:ext uri="{9D8B030D-6E8A-4147-A177-3AD203B41FA5}">
                      <a16:colId xmlns:a16="http://schemas.microsoft.com/office/drawing/2014/main" val="710180393"/>
                    </a:ext>
                  </a:extLst>
                </a:gridCol>
                <a:gridCol w="1358086">
                  <a:extLst>
                    <a:ext uri="{9D8B030D-6E8A-4147-A177-3AD203B41FA5}">
                      <a16:colId xmlns:a16="http://schemas.microsoft.com/office/drawing/2014/main" val="1181459418"/>
                    </a:ext>
                  </a:extLst>
                </a:gridCol>
                <a:gridCol w="1517864">
                  <a:extLst>
                    <a:ext uri="{9D8B030D-6E8A-4147-A177-3AD203B41FA5}">
                      <a16:colId xmlns:a16="http://schemas.microsoft.com/office/drawing/2014/main" val="708033286"/>
                    </a:ext>
                  </a:extLst>
                </a:gridCol>
              </a:tblGrid>
              <a:tr h="118662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Cantidad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Núcleos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Litografía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Precio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Cantidad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 Subprocesos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Frecuencia Turbo Máxima 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Caché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Tamaño de memoria máximo 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Gráficos del procesador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803224"/>
                  </a:ext>
                </a:extLst>
              </a:tr>
              <a:tr h="118662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Intel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$589.00 - $599.00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5.20 GHz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30 MB Intel® Smart Cache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128 GB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Gráficos UHD Intel® 770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079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872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2">
            <a:extLst>
              <a:ext uri="{FF2B5EF4-FFF2-40B4-BE49-F238E27FC236}">
                <a16:creationId xmlns:a16="http://schemas.microsoft.com/office/drawing/2014/main" id="{2888458F-D656-4322-8C00-213E0741C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654560"/>
              </p:ext>
            </p:extLst>
          </p:nvPr>
        </p:nvGraphicFramePr>
        <p:xfrm>
          <a:off x="1479307" y="1219200"/>
          <a:ext cx="9233382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338">
                  <a:extLst>
                    <a:ext uri="{9D8B030D-6E8A-4147-A177-3AD203B41FA5}">
                      <a16:colId xmlns:a16="http://schemas.microsoft.com/office/drawing/2014/main" val="1496467455"/>
                    </a:ext>
                  </a:extLst>
                </a:gridCol>
                <a:gridCol w="1247403">
                  <a:extLst>
                    <a:ext uri="{9D8B030D-6E8A-4147-A177-3AD203B41FA5}">
                      <a16:colId xmlns:a16="http://schemas.microsoft.com/office/drawing/2014/main" val="3228716849"/>
                    </a:ext>
                  </a:extLst>
                </a:gridCol>
                <a:gridCol w="990257">
                  <a:extLst>
                    <a:ext uri="{9D8B030D-6E8A-4147-A177-3AD203B41FA5}">
                      <a16:colId xmlns:a16="http://schemas.microsoft.com/office/drawing/2014/main" val="1970848389"/>
                    </a:ext>
                  </a:extLst>
                </a:gridCol>
                <a:gridCol w="1447306">
                  <a:extLst>
                    <a:ext uri="{9D8B030D-6E8A-4147-A177-3AD203B41FA5}">
                      <a16:colId xmlns:a16="http://schemas.microsoft.com/office/drawing/2014/main" val="1273346719"/>
                    </a:ext>
                  </a:extLst>
                </a:gridCol>
                <a:gridCol w="1523477">
                  <a:extLst>
                    <a:ext uri="{9D8B030D-6E8A-4147-A177-3AD203B41FA5}">
                      <a16:colId xmlns:a16="http://schemas.microsoft.com/office/drawing/2014/main" val="638556970"/>
                    </a:ext>
                  </a:extLst>
                </a:gridCol>
                <a:gridCol w="1599648">
                  <a:extLst>
                    <a:ext uri="{9D8B030D-6E8A-4147-A177-3AD203B41FA5}">
                      <a16:colId xmlns:a16="http://schemas.microsoft.com/office/drawing/2014/main" val="710180393"/>
                    </a:ext>
                  </a:extLst>
                </a:gridCol>
                <a:gridCol w="1294953">
                  <a:extLst>
                    <a:ext uri="{9D8B030D-6E8A-4147-A177-3AD203B41FA5}">
                      <a16:colId xmlns:a16="http://schemas.microsoft.com/office/drawing/2014/main" val="1181459418"/>
                    </a:ext>
                  </a:extLst>
                </a:gridCol>
              </a:tblGrid>
              <a:tr h="76752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Cantidad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Núcleos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Litografía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Precio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Cantidad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 Subprocesos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Frecuencia Turbo Máxima 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Caché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Tamaño de memoria máximo 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803224"/>
                  </a:ext>
                </a:extLst>
              </a:tr>
              <a:tr h="76752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Intel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$564.00 - $574.00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5.20 GHz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30 MB Intel® Smart Cache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128 GB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079329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5CA0EBDA-6E7D-453E-AD84-C3451E2D6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51" r="8451"/>
          <a:stretch/>
        </p:blipFill>
        <p:spPr bwMode="auto">
          <a:xfrm>
            <a:off x="4837906" y="3415145"/>
            <a:ext cx="2516184" cy="302796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9" name="object 2">
            <a:extLst>
              <a:ext uri="{FF2B5EF4-FFF2-40B4-BE49-F238E27FC236}">
                <a16:creationId xmlns:a16="http://schemas.microsoft.com/office/drawing/2014/main" id="{831FA661-C50B-468B-B1A6-F0151B629303}"/>
              </a:ext>
            </a:extLst>
          </p:cNvPr>
          <p:cNvGrpSpPr/>
          <p:nvPr/>
        </p:nvGrpSpPr>
        <p:grpSpPr>
          <a:xfrm>
            <a:off x="3238498" y="101085"/>
            <a:ext cx="5715001" cy="748172"/>
            <a:chOff x="825362" y="106709"/>
            <a:chExt cx="8686165" cy="1588770"/>
          </a:xfrm>
          <a:solidFill>
            <a:srgbClr val="3666A3"/>
          </a:solidFill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</p:grpSpPr>
        <p:sp>
          <p:nvSpPr>
            <p:cNvPr id="11" name="object 3">
              <a:extLst>
                <a:ext uri="{FF2B5EF4-FFF2-40B4-BE49-F238E27FC236}">
                  <a16:creationId xmlns:a16="http://schemas.microsoft.com/office/drawing/2014/main" id="{370E9B80-8F62-4855-9FAC-5615D354B1EB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4">
              <a:extLst>
                <a:ext uri="{FF2B5EF4-FFF2-40B4-BE49-F238E27FC236}">
                  <a16:creationId xmlns:a16="http://schemas.microsoft.com/office/drawing/2014/main" id="{A75AD13C-55C3-48B7-847B-A6D89CF39CF0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Título 9">
            <a:extLst>
              <a:ext uri="{FF2B5EF4-FFF2-40B4-BE49-F238E27FC236}">
                <a16:creationId xmlns:a16="http://schemas.microsoft.com/office/drawing/2014/main" id="{B733904F-DCEA-4AE5-8B3A-DCA03F2AA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4895" y="-4584"/>
            <a:ext cx="5182209" cy="959510"/>
          </a:xfrm>
        </p:spPr>
        <p:txBody>
          <a:bodyPr>
            <a:normAutofit/>
          </a:bodyPr>
          <a:lstStyle/>
          <a:p>
            <a:pPr algn="ctr"/>
            <a:r>
              <a:rPr lang="es-MX" b="1" dirty="0"/>
              <a:t>Intel Core i9-12900KF</a:t>
            </a:r>
          </a:p>
        </p:txBody>
      </p:sp>
    </p:spTree>
    <p:extLst>
      <p:ext uri="{BB962C8B-B14F-4D97-AF65-F5344CB8AC3E}">
        <p14:creationId xmlns:p14="http://schemas.microsoft.com/office/powerpoint/2010/main" val="365926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2">
            <a:extLst>
              <a:ext uri="{FF2B5EF4-FFF2-40B4-BE49-F238E27FC236}">
                <a16:creationId xmlns:a16="http://schemas.microsoft.com/office/drawing/2014/main" id="{2888458F-D656-4322-8C00-213E0741C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841396"/>
              </p:ext>
            </p:extLst>
          </p:nvPr>
        </p:nvGraphicFramePr>
        <p:xfrm>
          <a:off x="971546" y="1359600"/>
          <a:ext cx="10248903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1496467455"/>
                    </a:ext>
                  </a:extLst>
                </a:gridCol>
                <a:gridCol w="1145819">
                  <a:extLst>
                    <a:ext uri="{9D8B030D-6E8A-4147-A177-3AD203B41FA5}">
                      <a16:colId xmlns:a16="http://schemas.microsoft.com/office/drawing/2014/main" val="3228716849"/>
                    </a:ext>
                  </a:extLst>
                </a:gridCol>
                <a:gridCol w="953223">
                  <a:extLst>
                    <a:ext uri="{9D8B030D-6E8A-4147-A177-3AD203B41FA5}">
                      <a16:colId xmlns:a16="http://schemas.microsoft.com/office/drawing/2014/main" val="1970848389"/>
                    </a:ext>
                  </a:extLst>
                </a:gridCol>
                <a:gridCol w="1577612">
                  <a:extLst>
                    <a:ext uri="{9D8B030D-6E8A-4147-A177-3AD203B41FA5}">
                      <a16:colId xmlns:a16="http://schemas.microsoft.com/office/drawing/2014/main" val="127334671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638556970"/>
                    </a:ext>
                  </a:extLst>
                </a:gridCol>
                <a:gridCol w="1450296">
                  <a:extLst>
                    <a:ext uri="{9D8B030D-6E8A-4147-A177-3AD203B41FA5}">
                      <a16:colId xmlns:a16="http://schemas.microsoft.com/office/drawing/2014/main" val="710180393"/>
                    </a:ext>
                  </a:extLst>
                </a:gridCol>
                <a:gridCol w="1246526">
                  <a:extLst>
                    <a:ext uri="{9D8B030D-6E8A-4147-A177-3AD203B41FA5}">
                      <a16:colId xmlns:a16="http://schemas.microsoft.com/office/drawing/2014/main" val="1181459418"/>
                    </a:ext>
                  </a:extLst>
                </a:gridCol>
                <a:gridCol w="1360827">
                  <a:extLst>
                    <a:ext uri="{9D8B030D-6E8A-4147-A177-3AD203B41FA5}">
                      <a16:colId xmlns:a16="http://schemas.microsoft.com/office/drawing/2014/main" val="2623381927"/>
                    </a:ext>
                  </a:extLst>
                </a:gridCol>
              </a:tblGrid>
              <a:tr h="76752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Cantidad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Núcleos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Litografía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Precio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Cantidad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 Subprocesos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Frecuencia Turbo Máxima 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Caché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Tamaño de memoria máximo 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Gráficos del procesador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803224"/>
                  </a:ext>
                </a:extLst>
              </a:tr>
              <a:tr h="76752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14 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$539.00 - $549.00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5,30 GHz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16 MB Intel® Smart Cache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128 GB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Gráficos UHD Intel® 750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079329"/>
                  </a:ext>
                </a:extLst>
              </a:tr>
            </a:tbl>
          </a:graphicData>
        </a:graphic>
      </p:graphicFrame>
      <p:pic>
        <p:nvPicPr>
          <p:cNvPr id="3" name="Imagen 2">
            <a:extLst>
              <a:ext uri="{FF2B5EF4-FFF2-40B4-BE49-F238E27FC236}">
                <a16:creationId xmlns:a16="http://schemas.microsoft.com/office/drawing/2014/main" id="{B2D10D37-7492-4A57-9875-8581FD5F67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12987" t="11305" r="12986" b="12749"/>
          <a:stretch/>
        </p:blipFill>
        <p:spPr>
          <a:xfrm>
            <a:off x="4758987" y="3657366"/>
            <a:ext cx="2674025" cy="274343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6" name="object 2">
            <a:extLst>
              <a:ext uri="{FF2B5EF4-FFF2-40B4-BE49-F238E27FC236}">
                <a16:creationId xmlns:a16="http://schemas.microsoft.com/office/drawing/2014/main" id="{9447E9CD-2608-436B-8082-92A095B63FE4}"/>
              </a:ext>
            </a:extLst>
          </p:cNvPr>
          <p:cNvGrpSpPr/>
          <p:nvPr/>
        </p:nvGrpSpPr>
        <p:grpSpPr>
          <a:xfrm>
            <a:off x="3244766" y="84764"/>
            <a:ext cx="5702467" cy="739202"/>
            <a:chOff x="834887" y="116233"/>
            <a:chExt cx="8667115" cy="1569721"/>
          </a:xfrm>
          <a:solidFill>
            <a:srgbClr val="3666A3"/>
          </a:solidFill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488E70A8-D9C0-4FD5-8F51-40336E0E0EE2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4">
              <a:extLst>
                <a:ext uri="{FF2B5EF4-FFF2-40B4-BE49-F238E27FC236}">
                  <a16:creationId xmlns:a16="http://schemas.microsoft.com/office/drawing/2014/main" id="{2E1F8C69-87D0-4BBC-8747-F7B2DA768AAF}"/>
                </a:ext>
              </a:extLst>
            </p:cNvPr>
            <p:cNvSpPr/>
            <p:nvPr/>
          </p:nvSpPr>
          <p:spPr>
            <a:xfrm>
              <a:off x="834887" y="116233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Título 9">
            <a:extLst>
              <a:ext uri="{FF2B5EF4-FFF2-40B4-BE49-F238E27FC236}">
                <a16:creationId xmlns:a16="http://schemas.microsoft.com/office/drawing/2014/main" id="{B733904F-DCEA-4AE5-8B3A-DCA03F2AA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4894" y="0"/>
            <a:ext cx="5182209" cy="959510"/>
          </a:xfrm>
        </p:spPr>
        <p:txBody>
          <a:bodyPr/>
          <a:lstStyle/>
          <a:p>
            <a:pPr algn="ctr"/>
            <a:r>
              <a:rPr lang="es-MX" b="1" dirty="0"/>
              <a:t>Intel Core i9-11900K</a:t>
            </a:r>
          </a:p>
        </p:txBody>
      </p:sp>
    </p:spTree>
    <p:extLst>
      <p:ext uri="{BB962C8B-B14F-4D97-AF65-F5344CB8AC3E}">
        <p14:creationId xmlns:p14="http://schemas.microsoft.com/office/powerpoint/2010/main" val="1524412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a 12">
            <a:extLst>
              <a:ext uri="{FF2B5EF4-FFF2-40B4-BE49-F238E27FC236}">
                <a16:creationId xmlns:a16="http://schemas.microsoft.com/office/drawing/2014/main" id="{2888458F-D656-4322-8C00-213E0741C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3964058"/>
              </p:ext>
            </p:extLst>
          </p:nvPr>
        </p:nvGraphicFramePr>
        <p:xfrm>
          <a:off x="990600" y="1282465"/>
          <a:ext cx="102870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1301">
                  <a:extLst>
                    <a:ext uri="{9D8B030D-6E8A-4147-A177-3AD203B41FA5}">
                      <a16:colId xmlns:a16="http://schemas.microsoft.com/office/drawing/2014/main" val="1496467455"/>
                    </a:ext>
                  </a:extLst>
                </a:gridCol>
                <a:gridCol w="1261476">
                  <a:extLst>
                    <a:ext uri="{9D8B030D-6E8A-4147-A177-3AD203B41FA5}">
                      <a16:colId xmlns:a16="http://schemas.microsoft.com/office/drawing/2014/main" val="3228716849"/>
                    </a:ext>
                  </a:extLst>
                </a:gridCol>
                <a:gridCol w="1024949">
                  <a:extLst>
                    <a:ext uri="{9D8B030D-6E8A-4147-A177-3AD203B41FA5}">
                      <a16:colId xmlns:a16="http://schemas.microsoft.com/office/drawing/2014/main" val="1970848389"/>
                    </a:ext>
                  </a:extLst>
                </a:gridCol>
                <a:gridCol w="1449074">
                  <a:extLst>
                    <a:ext uri="{9D8B030D-6E8A-4147-A177-3AD203B41FA5}">
                      <a16:colId xmlns:a16="http://schemas.microsoft.com/office/drawing/2014/main" val="127334671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638556970"/>
                    </a:ext>
                  </a:extLst>
                </a:gridCol>
                <a:gridCol w="1261749">
                  <a:extLst>
                    <a:ext uri="{9D8B030D-6E8A-4147-A177-3AD203B41FA5}">
                      <a16:colId xmlns:a16="http://schemas.microsoft.com/office/drawing/2014/main" val="710180393"/>
                    </a:ext>
                  </a:extLst>
                </a:gridCol>
                <a:gridCol w="1212661">
                  <a:extLst>
                    <a:ext uri="{9D8B030D-6E8A-4147-A177-3AD203B41FA5}">
                      <a16:colId xmlns:a16="http://schemas.microsoft.com/office/drawing/2014/main" val="1181459418"/>
                    </a:ext>
                  </a:extLst>
                </a:gridCol>
                <a:gridCol w="1640390">
                  <a:extLst>
                    <a:ext uri="{9D8B030D-6E8A-4147-A177-3AD203B41FA5}">
                      <a16:colId xmlns:a16="http://schemas.microsoft.com/office/drawing/2014/main" val="2623381927"/>
                    </a:ext>
                  </a:extLst>
                </a:gridCol>
              </a:tblGrid>
              <a:tr h="76752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Cantidad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Núcleos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Litografía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Precio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Cantidad</a:t>
                      </a:r>
                    </a:p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 Subprocesos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Frecuencia Turbo Máxima 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Caché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Tamaño de memoria máximo 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MX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Gráficos del procesador</a:t>
                      </a:r>
                    </a:p>
                  </a:txBody>
                  <a:tcPr anchor="ctr">
                    <a:solidFill>
                      <a:srgbClr val="3666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803224"/>
                  </a:ext>
                </a:extLst>
              </a:tr>
              <a:tr h="767529"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Intel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$409.00 - $419.00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5.00 GHz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25 MB Intel® Smart Cache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128 GB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/>
                        <a:t>Gráficos UHD Intel® 770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079329"/>
                  </a:ext>
                </a:extLst>
              </a:tr>
            </a:tbl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CC9B1796-E6BD-489D-AE6D-426B55F74C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18968" t="12603" r="18910" b="13155"/>
          <a:stretch/>
        </p:blipFill>
        <p:spPr>
          <a:xfrm>
            <a:off x="4724400" y="3674601"/>
            <a:ext cx="2438400" cy="291418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7" name="object 2">
            <a:extLst>
              <a:ext uri="{FF2B5EF4-FFF2-40B4-BE49-F238E27FC236}">
                <a16:creationId xmlns:a16="http://schemas.microsoft.com/office/drawing/2014/main" id="{CDE23036-5F6A-4959-BDEF-0BF7C1E0D305}"/>
              </a:ext>
            </a:extLst>
          </p:cNvPr>
          <p:cNvGrpSpPr/>
          <p:nvPr/>
        </p:nvGrpSpPr>
        <p:grpSpPr>
          <a:xfrm>
            <a:off x="3244766" y="174573"/>
            <a:ext cx="5702467" cy="739202"/>
            <a:chOff x="834887" y="116233"/>
            <a:chExt cx="8667115" cy="1569721"/>
          </a:xfrm>
          <a:solidFill>
            <a:srgbClr val="3666A3"/>
          </a:solidFill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</p:grpSpPr>
        <p:sp>
          <p:nvSpPr>
            <p:cNvPr id="8" name="object 3">
              <a:extLst>
                <a:ext uri="{FF2B5EF4-FFF2-40B4-BE49-F238E27FC236}">
                  <a16:creationId xmlns:a16="http://schemas.microsoft.com/office/drawing/2014/main" id="{46057559-FB92-408A-8833-D780CF191D9A}"/>
                </a:ext>
              </a:extLst>
            </p:cNvPr>
            <p:cNvSpPr/>
            <p:nvPr/>
          </p:nvSpPr>
          <p:spPr>
            <a:xfrm>
              <a:off x="834887" y="116234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8246284" y="1569659"/>
                  </a:move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9" name="object 4">
              <a:extLst>
                <a:ext uri="{FF2B5EF4-FFF2-40B4-BE49-F238E27FC236}">
                  <a16:creationId xmlns:a16="http://schemas.microsoft.com/office/drawing/2014/main" id="{1884BA0D-69EE-44ED-B3D7-F8474C42F443}"/>
                </a:ext>
              </a:extLst>
            </p:cNvPr>
            <p:cNvSpPr/>
            <p:nvPr/>
          </p:nvSpPr>
          <p:spPr>
            <a:xfrm>
              <a:off x="834887" y="116233"/>
              <a:ext cx="8667115" cy="1569720"/>
            </a:xfrm>
            <a:custGeom>
              <a:avLst/>
              <a:gdLst/>
              <a:ahLst/>
              <a:cxnLst/>
              <a:rect l="l" t="t" r="r" b="b"/>
              <a:pathLst>
                <a:path w="8667115" h="1569720">
                  <a:moveTo>
                    <a:pt x="0" y="420637"/>
                  </a:moveTo>
                  <a:lnTo>
                    <a:pt x="2829" y="371582"/>
                  </a:lnTo>
                  <a:lnTo>
                    <a:pt x="11109" y="324189"/>
                  </a:lnTo>
                  <a:lnTo>
                    <a:pt x="24522" y="278773"/>
                  </a:lnTo>
                  <a:lnTo>
                    <a:pt x="42754" y="235651"/>
                  </a:lnTo>
                  <a:lnTo>
                    <a:pt x="65488" y="195138"/>
                  </a:lnTo>
                  <a:lnTo>
                    <a:pt x="92409" y="157550"/>
                  </a:lnTo>
                  <a:lnTo>
                    <a:pt x="123201" y="123201"/>
                  </a:lnTo>
                  <a:lnTo>
                    <a:pt x="157550" y="92409"/>
                  </a:lnTo>
                  <a:lnTo>
                    <a:pt x="195138" y="65488"/>
                  </a:lnTo>
                  <a:lnTo>
                    <a:pt x="235651" y="42754"/>
                  </a:lnTo>
                  <a:lnTo>
                    <a:pt x="278773" y="24522"/>
                  </a:lnTo>
                  <a:lnTo>
                    <a:pt x="324189" y="11109"/>
                  </a:lnTo>
                  <a:lnTo>
                    <a:pt x="371582" y="2829"/>
                  </a:lnTo>
                  <a:lnTo>
                    <a:pt x="420637" y="0"/>
                  </a:lnTo>
                  <a:lnTo>
                    <a:pt x="8246284" y="0"/>
                  </a:lnTo>
                  <a:lnTo>
                    <a:pt x="8293747" y="2684"/>
                  </a:lnTo>
                  <a:lnTo>
                    <a:pt x="8340239" y="10625"/>
                  </a:lnTo>
                  <a:lnTo>
                    <a:pt x="8385348" y="23652"/>
                  </a:lnTo>
                  <a:lnTo>
                    <a:pt x="8428662" y="41593"/>
                  </a:lnTo>
                  <a:lnTo>
                    <a:pt x="8469770" y="64279"/>
                  </a:lnTo>
                  <a:lnTo>
                    <a:pt x="8508260" y="91538"/>
                  </a:lnTo>
                  <a:lnTo>
                    <a:pt x="8543719" y="123201"/>
                  </a:lnTo>
                  <a:lnTo>
                    <a:pt x="8575383" y="158661"/>
                  </a:lnTo>
                  <a:lnTo>
                    <a:pt x="8602642" y="197151"/>
                  </a:lnTo>
                  <a:lnTo>
                    <a:pt x="8625328" y="238259"/>
                  </a:lnTo>
                  <a:lnTo>
                    <a:pt x="8643270" y="281573"/>
                  </a:lnTo>
                  <a:lnTo>
                    <a:pt x="8656296" y="326682"/>
                  </a:lnTo>
                  <a:lnTo>
                    <a:pt x="8664237" y="373174"/>
                  </a:lnTo>
                  <a:lnTo>
                    <a:pt x="8666922" y="420637"/>
                  </a:lnTo>
                  <a:lnTo>
                    <a:pt x="8666922" y="1149022"/>
                  </a:lnTo>
                  <a:lnTo>
                    <a:pt x="8664092" y="1198077"/>
                  </a:lnTo>
                  <a:lnTo>
                    <a:pt x="8655813" y="1245470"/>
                  </a:lnTo>
                  <a:lnTo>
                    <a:pt x="8642399" y="1290886"/>
                  </a:lnTo>
                  <a:lnTo>
                    <a:pt x="8624168" y="1334008"/>
                  </a:lnTo>
                  <a:lnTo>
                    <a:pt x="8601433" y="1374521"/>
                  </a:lnTo>
                  <a:lnTo>
                    <a:pt x="8574512" y="1412109"/>
                  </a:lnTo>
                  <a:lnTo>
                    <a:pt x="8543720" y="1446458"/>
                  </a:lnTo>
                  <a:lnTo>
                    <a:pt x="8509371" y="1477250"/>
                  </a:lnTo>
                  <a:lnTo>
                    <a:pt x="8471783" y="1504171"/>
                  </a:lnTo>
                  <a:lnTo>
                    <a:pt x="8431270" y="1526905"/>
                  </a:lnTo>
                  <a:lnTo>
                    <a:pt x="8388148" y="1545137"/>
                  </a:lnTo>
                  <a:lnTo>
                    <a:pt x="8342732" y="1558550"/>
                  </a:lnTo>
                  <a:lnTo>
                    <a:pt x="8295339" y="1566830"/>
                  </a:lnTo>
                  <a:lnTo>
                    <a:pt x="8246284" y="1569659"/>
                  </a:lnTo>
                  <a:lnTo>
                    <a:pt x="420637" y="1569659"/>
                  </a:lnTo>
                  <a:lnTo>
                    <a:pt x="371582" y="1566830"/>
                  </a:lnTo>
                  <a:lnTo>
                    <a:pt x="324189" y="1558550"/>
                  </a:lnTo>
                  <a:lnTo>
                    <a:pt x="278773" y="1545137"/>
                  </a:lnTo>
                  <a:lnTo>
                    <a:pt x="235651" y="1526905"/>
                  </a:lnTo>
                  <a:lnTo>
                    <a:pt x="195138" y="1504171"/>
                  </a:lnTo>
                  <a:lnTo>
                    <a:pt x="157550" y="1477250"/>
                  </a:lnTo>
                  <a:lnTo>
                    <a:pt x="123201" y="1446458"/>
                  </a:lnTo>
                  <a:lnTo>
                    <a:pt x="92409" y="1412109"/>
                  </a:lnTo>
                  <a:lnTo>
                    <a:pt x="65488" y="1374521"/>
                  </a:lnTo>
                  <a:lnTo>
                    <a:pt x="42754" y="1334008"/>
                  </a:lnTo>
                  <a:lnTo>
                    <a:pt x="24522" y="1290886"/>
                  </a:lnTo>
                  <a:lnTo>
                    <a:pt x="11109" y="1245470"/>
                  </a:lnTo>
                  <a:lnTo>
                    <a:pt x="2829" y="1198077"/>
                  </a:lnTo>
                  <a:lnTo>
                    <a:pt x="0" y="1149022"/>
                  </a:lnTo>
                  <a:lnTo>
                    <a:pt x="0" y="420637"/>
                  </a:lnTo>
                  <a:close/>
                </a:path>
              </a:pathLst>
            </a:custGeom>
            <a:grpFill/>
            <a:ln>
              <a:noFill/>
            </a:ln>
            <a:effectLst/>
            <a:sp3d prstMaterial="softEdge">
              <a:bevelT w="127000" prst="artDeco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Título 9">
            <a:extLst>
              <a:ext uri="{FF2B5EF4-FFF2-40B4-BE49-F238E27FC236}">
                <a16:creationId xmlns:a16="http://schemas.microsoft.com/office/drawing/2014/main" id="{B733904F-DCEA-4AE5-8B3A-DCA03F2AA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4894" y="64419"/>
            <a:ext cx="5182209" cy="959510"/>
          </a:xfrm>
        </p:spPr>
        <p:txBody>
          <a:bodyPr/>
          <a:lstStyle/>
          <a:p>
            <a:pPr algn="ctr"/>
            <a:r>
              <a:rPr lang="es-MX" b="1" dirty="0"/>
              <a:t>Intel Core i7-12700K</a:t>
            </a:r>
          </a:p>
        </p:txBody>
      </p:sp>
    </p:spTree>
    <p:extLst>
      <p:ext uri="{BB962C8B-B14F-4D97-AF65-F5344CB8AC3E}">
        <p14:creationId xmlns:p14="http://schemas.microsoft.com/office/powerpoint/2010/main" val="33008478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la">
  <a:themeElements>
    <a:clrScheme name="Malla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lla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ll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Malla</Template>
  <TotalTime>164</TotalTime>
  <Words>528</Words>
  <Application>Microsoft Office PowerPoint</Application>
  <PresentationFormat>Panorámica</PresentationFormat>
  <Paragraphs>96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Arial</vt:lpstr>
      <vt:lpstr>Bahnschrift</vt:lpstr>
      <vt:lpstr>Bahnschrift Condensed</vt:lpstr>
      <vt:lpstr>Bahnschrift Light</vt:lpstr>
      <vt:lpstr>Bell MT</vt:lpstr>
      <vt:lpstr>Calisto MT</vt:lpstr>
      <vt:lpstr>Century Gothic</vt:lpstr>
      <vt:lpstr>Malla</vt:lpstr>
      <vt:lpstr>INSTITUTO TECNOLÓGICO DE  SALTILLO</vt:lpstr>
      <vt:lpstr>Presentación de PowerPoint</vt:lpstr>
      <vt:lpstr>Presentación de PowerPoint</vt:lpstr>
      <vt:lpstr>Presentación de PowerPoint</vt:lpstr>
      <vt:lpstr>Intel Core i9-12900K</vt:lpstr>
      <vt:lpstr>Intel Core i9-12900KF</vt:lpstr>
      <vt:lpstr>Intel Core i9-11900K</vt:lpstr>
      <vt:lpstr>Intel Core i7-12700K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INSTITUTO TECNOLÓGICO DE  SALTILLO</dc:title>
  <dc:creator>Brayan A.</dc:creator>
  <cp:lastModifiedBy>Brayan A.</cp:lastModifiedBy>
  <cp:revision>18</cp:revision>
  <dcterms:created xsi:type="dcterms:W3CDTF">2022-05-05T22:04:57Z</dcterms:created>
  <dcterms:modified xsi:type="dcterms:W3CDTF">2022-05-07T04:43:25Z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